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1" r:id="rId2"/>
    <p:sldId id="262" r:id="rId3"/>
    <p:sldId id="263" r:id="rId4"/>
    <p:sldId id="264" r:id="rId5"/>
    <p:sldId id="267" r:id="rId6"/>
    <p:sldId id="269" r:id="rId7"/>
    <p:sldId id="270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142"/>
    <p:restoredTop sz="94710"/>
  </p:normalViewPr>
  <p:slideViewPr>
    <p:cSldViewPr snapToGrid="0" snapToObjects="1">
      <p:cViewPr varScale="1">
        <p:scale>
          <a:sx n="107" d="100"/>
          <a:sy n="107" d="100"/>
        </p:scale>
        <p:origin x="192" y="1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C4823A-6CDA-8840-A6B7-BB67BFA454A8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17418B-0E58-A44D-9CAB-2016AF834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5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B5F5D-37B6-634C-A032-70578F36D8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888396-C0FA-0542-BA70-781FA1E8D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5A504-AB5C-8249-94E8-A2D817554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FB641-87B2-0A4E-A0A0-8AC236DA1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E3B84-422C-E447-BA7F-F02DA80DC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82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9EAB2-93B0-9645-AB9D-87A709109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8BBCAD-4796-4244-A344-EAEDEB7EC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5F71F-79FE-BE4C-B018-23398B737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2B82C-E474-B64B-BCF7-244A2FC05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EBC79-183C-CB42-AAB3-31D87767E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5182CE-6F1A-054F-84DA-A234FC7376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7FBEE6-971D-2648-9630-2049D6001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7AC2F-C446-4C4D-BD8F-90D5AA424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C5609-AEB6-2849-81D0-CA0C36E6A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64E6B-C76A-734B-8A51-DAAA11C94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2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14237-EE6A-F046-B8B6-71692AEA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9B87-4C26-B142-B60F-99362F61F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0DBA9-CFC8-4048-8B6E-70A27F16A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97C8F-ABE7-EC4C-B6C4-C21F46D4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94AD7A-07F9-B44F-8BB7-A96374A35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55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404A3-29C5-F348-BD86-2BBE8067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06644-C291-C241-B17B-11D223F84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A5C25-F15A-2A4E-97BC-3F64F9A43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2BC94-6D32-E347-8100-AD109B826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F1593-CC13-8E42-A797-21AC30F16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690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EE9B3-6F23-6A49-A46F-4C190A5A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2F9AA-B65D-FA4C-82C7-09DCAB8F65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705B71-62B4-7941-8D47-62C8CEC1E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C2EB2-1188-DB40-86FB-DFEE76411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1AFC3-8CF5-4A46-BBE9-3DE8603C8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085C7-6EC1-B945-9990-A5BEA084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185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99507-278B-884A-8F7E-27879ED44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15861-378E-E94E-A6C3-EDC97EA6C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283BC-01FF-8749-BCB8-833CE3189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F5CBAE-995E-0447-8678-FF2A80A4CC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1AB30-F29B-8B46-B083-0DD9060699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016349-11D9-5943-913A-A7268055A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B28BCF-7781-674A-9F4B-701EDC936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410C20-6198-BD42-893A-E63764ED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1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C79EB-2378-6C4F-A248-2C08319EA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A263F2-68BA-5D41-A111-A9C3F166B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5EC7C5-84F9-2A40-BA0F-12CC3D973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DF0366-4293-4A4B-925A-20A5A397E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6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5224CC-25E0-C149-BB76-7687C698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42F6DE-52C3-724A-8070-70D70B269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F7941E-F3B3-F547-AFFA-31957D439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50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F447F-88CF-EF48-912A-3CC7CE818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33C89-0A9C-7149-8B83-B84092248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716D1-31B4-C041-8030-78AD802E1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BD6057-4D12-034E-B00E-121D48D0E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FCB09-5426-C945-B50F-17B1A2FF6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F9DA89-1F4A-2B42-A8B7-95A3E422C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06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270A3-5586-1141-862D-DD7B74A4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77D30A-60F4-734F-B8AF-1C962A55AF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0367AD-E6BC-DB43-99A8-1D6BBEA0A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4CB5AB-A6FD-6F44-8218-BF7F5B8F1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92832-D9DC-054E-B0CF-2D95788E5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D905F7-2665-0246-A930-EB10EF727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005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8063B9-24D0-204B-8DF3-E049D9B8C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8E558-5E0C-A946-AAFF-A4B71D0A3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62B52-224D-014E-93EC-414E2A094A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0F255-5804-CD4C-A84A-BFDDC66E3BDA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7A778-C092-4449-B237-235E63A74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3C871-D4C5-8F45-8D19-176AFC4E5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BF0C9-F01F-AA44-8265-79842486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819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6EB131-768E-F84E-96A4-FF7BF24D4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58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271156-ED1D-DA41-8978-F2DA34508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/>
              <a:t>Recursion CONCEPT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316E1-E906-AD49-B859-AC3900708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928533"/>
            <a:ext cx="4593021" cy="241289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Each function call to itself creates a COPY (clone) of the function that is separate from the original one!</a:t>
            </a:r>
          </a:p>
          <a:p>
            <a:r>
              <a:rPr lang="en-US" sz="1800" dirty="0"/>
              <a:t>The original calling function is set aside in “cryogenic freeze”</a:t>
            </a:r>
          </a:p>
          <a:p>
            <a:r>
              <a:rPr lang="en-US" sz="1800" dirty="0"/>
              <a:t>When a function execution completes, the latest “frozen” function is restored and resumes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37972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63F4278-4F49-E64C-A282-64D1E4099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Main program makes a call to function called prout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804D1B-8BBF-0948-92EF-85C10473F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38600" y="1313299"/>
            <a:ext cx="5457207" cy="3091146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E56770-2B8D-4349-8CAE-462D4894A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en-US" sz="1800"/>
              <a:t>prout makes a recursive call to itself</a:t>
            </a:r>
          </a:p>
          <a:p>
            <a:endParaRPr lang="en-US" sz="1800"/>
          </a:p>
          <a:p>
            <a:endParaRPr lang="en-US" sz="180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416721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FAF58CE-FD8C-C049-97F7-6A8255D1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292" y="513612"/>
            <a:ext cx="9894133" cy="1031216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A copy of </a:t>
            </a:r>
            <a:r>
              <a:rPr lang="en-US" kern="1200" dirty="0" err="1">
                <a:latin typeface="+mj-lt"/>
                <a:ea typeface="+mj-ea"/>
                <a:cs typeface="+mj-cs"/>
              </a:rPr>
              <a:t>prout</a:t>
            </a:r>
            <a:r>
              <a:rPr lang="en-US" kern="1200" dirty="0">
                <a:latin typeface="+mj-lt"/>
                <a:ea typeface="+mj-ea"/>
                <a:cs typeface="+mj-cs"/>
              </a:rPr>
              <a:t> is created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43B977-961F-484F-A40A-C493C7F65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6680" y="2589086"/>
            <a:ext cx="4864608" cy="2755478"/>
          </a:xfrm>
          <a:prstGeom prst="rect">
            <a:avLst/>
          </a:prstGeom>
        </p:spPr>
      </p:pic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C607803A-4E99-444E-94F7-8785CDDF5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80154" y="1884045"/>
            <a:ext cx="3275668" cy="2853308"/>
          </a:xfrm>
          <a:custGeom>
            <a:avLst/>
            <a:gdLst>
              <a:gd name="connsiteX0" fmla="*/ 3275668 w 3275668"/>
              <a:gd name="connsiteY0" fmla="*/ 2853308 h 2853308"/>
              <a:gd name="connsiteX1" fmla="*/ 655 w 3275668"/>
              <a:gd name="connsiteY1" fmla="*/ 2853308 h 2853308"/>
              <a:gd name="connsiteX2" fmla="*/ 0 w 3275668"/>
              <a:gd name="connsiteY2" fmla="*/ 2467565 h 2853308"/>
              <a:gd name="connsiteX3" fmla="*/ 2869894 w 3275668"/>
              <a:gd name="connsiteY3" fmla="*/ 2468888 h 2853308"/>
              <a:gd name="connsiteX4" fmla="*/ 2869894 w 3275668"/>
              <a:gd name="connsiteY4" fmla="*/ 0 h 2853308"/>
              <a:gd name="connsiteX5" fmla="*/ 3275668 w 3275668"/>
              <a:gd name="connsiteY5" fmla="*/ 0 h 285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2853308">
                <a:moveTo>
                  <a:pt x="3275668" y="2853308"/>
                </a:moveTo>
                <a:lnTo>
                  <a:pt x="655" y="2853308"/>
                </a:lnTo>
                <a:cubicBezTo>
                  <a:pt x="-655" y="2720171"/>
                  <a:pt x="1310" y="2600702"/>
                  <a:pt x="0" y="2467565"/>
                </a:cubicBezTo>
                <a:lnTo>
                  <a:pt x="2869894" y="246888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1" name="Freeform: Shape 15">
            <a:extLst>
              <a:ext uri="{FF2B5EF4-FFF2-40B4-BE49-F238E27FC236}">
                <a16:creationId xmlns:a16="http://schemas.microsoft.com/office/drawing/2014/main" id="{2989BE6A-C309-418E-8ADD-1616A9805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55822" y="3222529"/>
            <a:ext cx="3242952" cy="2828156"/>
          </a:xfrm>
          <a:custGeom>
            <a:avLst/>
            <a:gdLst>
              <a:gd name="connsiteX0" fmla="*/ 2837178 w 3242952"/>
              <a:gd name="connsiteY0" fmla="*/ 0 h 2828156"/>
              <a:gd name="connsiteX1" fmla="*/ 3242952 w 3242952"/>
              <a:gd name="connsiteY1" fmla="*/ 0 h 2828156"/>
              <a:gd name="connsiteX2" fmla="*/ 3242952 w 3242952"/>
              <a:gd name="connsiteY2" fmla="*/ 2828156 h 2828156"/>
              <a:gd name="connsiteX3" fmla="*/ 0 w 3242952"/>
              <a:gd name="connsiteY3" fmla="*/ 2828156 h 2828156"/>
              <a:gd name="connsiteX4" fmla="*/ 0 w 3242952"/>
              <a:gd name="connsiteY4" fmla="*/ 2442859 h 2828156"/>
              <a:gd name="connsiteX5" fmla="*/ 2837178 w 3242952"/>
              <a:gd name="connsiteY5" fmla="*/ 2443295 h 28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2952" h="2828156">
                <a:moveTo>
                  <a:pt x="2837178" y="0"/>
                </a:moveTo>
                <a:lnTo>
                  <a:pt x="3242952" y="0"/>
                </a:lnTo>
                <a:lnTo>
                  <a:pt x="3242952" y="2828156"/>
                </a:lnTo>
                <a:lnTo>
                  <a:pt x="0" y="2828156"/>
                </a:lnTo>
                <a:lnTo>
                  <a:pt x="0" y="2442859"/>
                </a:lnTo>
                <a:lnTo>
                  <a:pt x="2837178" y="2443295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EDFDDCF-A8FF-A84C-B1CB-E8AE94434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1373" y="2279151"/>
            <a:ext cx="3627063" cy="3387145"/>
          </a:xfrm>
        </p:spPr>
        <p:txBody>
          <a:bodyPr anchor="ctr">
            <a:normAutofit/>
          </a:bodyPr>
          <a:lstStyle/>
          <a:p>
            <a:r>
              <a:rPr lang="en-US" sz="2400" dirty="0"/>
              <a:t>The original </a:t>
            </a:r>
            <a:r>
              <a:rPr lang="en-US" sz="2400" dirty="0" err="1"/>
              <a:t>prout</a:t>
            </a:r>
            <a:r>
              <a:rPr lang="en-US" sz="2400" dirty="0"/>
              <a:t> is set aside</a:t>
            </a:r>
          </a:p>
          <a:p>
            <a:r>
              <a:rPr lang="en-US" sz="2400" dirty="0"/>
              <a:t>The copy of </a:t>
            </a:r>
            <a:r>
              <a:rPr lang="en-US" sz="2400" dirty="0" err="1"/>
              <a:t>prout</a:t>
            </a:r>
            <a:r>
              <a:rPr lang="en-US" sz="2400" dirty="0"/>
              <a:t> then makes a recursive call to itself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5848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5C55641-3404-D944-B009-6634725B1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Another copy of </a:t>
            </a:r>
            <a:r>
              <a:rPr lang="en-US" sz="2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prout</a:t>
            </a: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is created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522359B-5B8D-DF4A-8A2D-DFDC660CB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The 1</a:t>
            </a:r>
            <a:r>
              <a:rPr lang="en-US" sz="2000" baseline="30000">
                <a:solidFill>
                  <a:schemeClr val="bg1"/>
                </a:solidFill>
              </a:rPr>
              <a:t>st</a:t>
            </a:r>
            <a:r>
              <a:rPr lang="en-US" sz="2000">
                <a:solidFill>
                  <a:schemeClr val="bg1"/>
                </a:solidFill>
              </a:rPr>
              <a:t> copy of prout is set aside “on top of” the original prout</a:t>
            </a:r>
          </a:p>
          <a:p>
            <a:r>
              <a:rPr lang="en-US" sz="2000">
                <a:solidFill>
                  <a:schemeClr val="bg1"/>
                </a:solidFill>
              </a:rPr>
              <a:t>The copy of the copy of prout then makes a recursive call to itself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8AF2FB-A63E-B54A-9EEC-3087E9708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97763" y="1578244"/>
            <a:ext cx="6250769" cy="35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951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B3A6C05-32B8-064A-9088-251A4469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 the copy of the copy of </a:t>
            </a:r>
            <a:r>
              <a:rPr lang="en-US" sz="2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prout</a:t>
            </a: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return statement is encountered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1FC0522-7DAA-DE49-896B-14D4FF9A4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640082"/>
            <a:ext cx="6848715" cy="248488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 “return” statement ends the lifecycle of the copy of the copy of </a:t>
            </a:r>
            <a:r>
              <a:rPr lang="en-US" sz="2000" dirty="0" err="1"/>
              <a:t>prout</a:t>
            </a:r>
            <a:endParaRPr lang="en-US" sz="2000" dirty="0"/>
          </a:p>
          <a:p>
            <a:r>
              <a:rPr lang="en-US" sz="2000" dirty="0"/>
              <a:t>When the copy of the copy of </a:t>
            </a:r>
            <a:r>
              <a:rPr lang="en-US" sz="2000" dirty="0" err="1"/>
              <a:t>prout</a:t>
            </a:r>
            <a:r>
              <a:rPr lang="en-US" sz="2000" dirty="0"/>
              <a:t> ends, the latest copy of </a:t>
            </a:r>
            <a:r>
              <a:rPr lang="en-US" sz="2000" dirty="0" err="1"/>
              <a:t>prout</a:t>
            </a:r>
            <a:r>
              <a:rPr lang="en-US" sz="2000" dirty="0"/>
              <a:t> is retrieved to continue its execution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E7A7E6-E9A2-E74B-8819-6A726D37A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04922" y="3446698"/>
            <a:ext cx="4392986" cy="248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569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6CC388E-0641-4D44-97FB-A1407D083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1200" dirty="0">
                <a:latin typeface="+mj-lt"/>
                <a:ea typeface="+mj-ea"/>
                <a:cs typeface="+mj-cs"/>
              </a:rPr>
              <a:t>In the copy of </a:t>
            </a:r>
            <a:r>
              <a:rPr lang="en-US" sz="2400" kern="1200" dirty="0" err="1">
                <a:latin typeface="+mj-lt"/>
                <a:ea typeface="+mj-ea"/>
                <a:cs typeface="+mj-cs"/>
              </a:rPr>
              <a:t>prout</a:t>
            </a:r>
            <a:r>
              <a:rPr lang="en-US" sz="2400" kern="1200" dirty="0">
                <a:latin typeface="+mj-lt"/>
                <a:ea typeface="+mj-ea"/>
                <a:cs typeface="+mj-cs"/>
              </a:rPr>
              <a:t> a return statement is encountered</a:t>
            </a:r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7A665CB-2A89-E44D-B053-18B2BA69C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The “return” statement ends the lifecycle of the copy of </a:t>
            </a:r>
            <a:r>
              <a:rPr lang="en-US" sz="2000" dirty="0" err="1">
                <a:solidFill>
                  <a:srgbClr val="FFFFFF"/>
                </a:solidFill>
              </a:rPr>
              <a:t>prout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When the copy of </a:t>
            </a:r>
            <a:r>
              <a:rPr lang="en-US" sz="2000" dirty="0" err="1">
                <a:solidFill>
                  <a:srgbClr val="FFFFFF"/>
                </a:solidFill>
              </a:rPr>
              <a:t>prout</a:t>
            </a:r>
            <a:r>
              <a:rPr lang="en-US" sz="2000" dirty="0">
                <a:solidFill>
                  <a:srgbClr val="FFFFFF"/>
                </a:solidFill>
              </a:rPr>
              <a:t> ends, the original </a:t>
            </a:r>
            <a:r>
              <a:rPr lang="en-US" sz="2000" dirty="0" err="1">
                <a:solidFill>
                  <a:srgbClr val="FFFFFF"/>
                </a:solidFill>
              </a:rPr>
              <a:t>prout</a:t>
            </a:r>
            <a:r>
              <a:rPr lang="en-US" sz="2000" dirty="0">
                <a:solidFill>
                  <a:srgbClr val="FFFFFF"/>
                </a:solidFill>
              </a:rPr>
              <a:t> is retrieved to continue its execution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C39409-52EB-9C4B-8B37-4B0F9DAC5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83088" y="2710692"/>
            <a:ext cx="5170711" cy="2928864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14283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252FAAA-876F-3D4E-A90D-9B0AE7BDA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In </a:t>
            </a:r>
            <a:r>
              <a:rPr lang="en-US" sz="2400" kern="1200" dirty="0" err="1">
                <a:solidFill>
                  <a:srgbClr val="000000"/>
                </a:solidFill>
                <a:latin typeface="+mj-lt"/>
                <a:ea typeface="+mj-ea"/>
                <a:cs typeface="+mj-cs"/>
              </a:rPr>
              <a:t>prout</a:t>
            </a:r>
            <a:r>
              <a:rPr lang="en-US" sz="24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 a return statement is encountered</a:t>
            </a:r>
          </a:p>
        </p:txBody>
      </p:sp>
      <p:sp>
        <p:nvSpPr>
          <p:cNvPr id="20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16C853-BBEC-B94E-B8B4-901B75C951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9349" y="2402007"/>
            <a:ext cx="3661831" cy="2074184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C0A3F41-E1EB-CA4A-906D-0AE92D181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The “return” statement ends the lifecycle of </a:t>
            </a:r>
            <a:r>
              <a:rPr lang="en-US" sz="2000" dirty="0" err="1">
                <a:solidFill>
                  <a:srgbClr val="000000"/>
                </a:solidFill>
              </a:rPr>
              <a:t>prout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>
                <a:solidFill>
                  <a:srgbClr val="000000"/>
                </a:solidFill>
              </a:rPr>
              <a:t>When </a:t>
            </a:r>
            <a:r>
              <a:rPr lang="en-US" sz="2000" dirty="0" err="1">
                <a:solidFill>
                  <a:srgbClr val="000000"/>
                </a:solidFill>
              </a:rPr>
              <a:t>prout</a:t>
            </a:r>
            <a:r>
              <a:rPr lang="en-US" sz="2000" dirty="0">
                <a:solidFill>
                  <a:srgbClr val="000000"/>
                </a:solidFill>
              </a:rPr>
              <a:t> ends, what is retrieved to continue its execution?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7486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7689686-D487-1B43-A1B9-9D9199381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main() resumes execution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3374241-B182-9D45-ACEF-2E22472EF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600"/>
              <a:t>The “return” statement ends the lifecycle of prout</a:t>
            </a:r>
          </a:p>
          <a:p>
            <a:r>
              <a:rPr lang="en-US" sz="1600"/>
              <a:t>Whatever function called prout resumes its execution</a:t>
            </a:r>
          </a:p>
          <a:p>
            <a:r>
              <a:rPr lang="en-US" sz="1600"/>
              <a:t>Note : The “setting aside” nature of recursion also happens when NON-recursive functions execute</a:t>
            </a:r>
          </a:p>
          <a:p>
            <a:endParaRPr lang="en-US" sz="1600"/>
          </a:p>
          <a:p>
            <a:endParaRPr lang="en-US" sz="16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D6C84D-AE12-D74B-98AC-7460EBD58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2102" y="1412231"/>
            <a:ext cx="6903723" cy="391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709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2528</TotalTime>
  <Words>282</Words>
  <Application>Microsoft Macintosh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Recursion CONCEPT</vt:lpstr>
      <vt:lpstr>Main program makes a call to function called prout</vt:lpstr>
      <vt:lpstr>A copy of prout is created</vt:lpstr>
      <vt:lpstr>Another copy of prout is created</vt:lpstr>
      <vt:lpstr>In the copy of the copy of prout a return statement is encountered</vt:lpstr>
      <vt:lpstr>In the copy of prout a return statement is encountered</vt:lpstr>
      <vt:lpstr>In prout a return statement is encountered</vt:lpstr>
      <vt:lpstr>main() resumes execution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 Kim</dc:creator>
  <cp:lastModifiedBy>Ed Kim</cp:lastModifiedBy>
  <cp:revision>768</cp:revision>
  <dcterms:created xsi:type="dcterms:W3CDTF">2018-09-09T13:05:08Z</dcterms:created>
  <dcterms:modified xsi:type="dcterms:W3CDTF">2019-02-05T14:27:13Z</dcterms:modified>
</cp:coreProperties>
</file>

<file path=docProps/thumbnail.jpeg>
</file>